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2"/>
  </p:notesMasterIdLst>
  <p:sldIdLst>
    <p:sldId id="393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60"/>
    <a:srgbClr val="EBEBEB"/>
    <a:srgbClr val="969FA7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70327" autoAdjust="0"/>
  </p:normalViewPr>
  <p:slideViewPr>
    <p:cSldViewPr snapToGrid="0">
      <p:cViewPr varScale="1">
        <p:scale>
          <a:sx n="88" d="100"/>
          <a:sy n="88" d="100"/>
        </p:scale>
        <p:origin x="14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BEAD4-D503-46A8-A7F2-27B2A6A1F3E3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09C2-9D64-4978-8B84-0AFF861CC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8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09C2-9D64-4978-8B84-0AFF861CC8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1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09C2-9D64-4978-8B84-0AFF861CC8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F0D0E9-BFE6-458D-8638-5D32FB3A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0393483-DA1E-4FB5-94E4-979F9A35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7FC-65BA-4305-82B3-2B29CCB397CF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AB3B995-DC18-46B0-A78B-B0CECDFD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CCC8837-A3CC-47C4-A03D-4273B922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F850-254A-491C-8336-4EEFB51698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7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4EE323-EA25-43D9-B7E8-66654C26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EFB67C-9B77-45B4-A31B-8602E885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1418BB-1184-4336-B825-DC4DD4C6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7FC-65BA-4305-82B3-2B29CCB397CF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C16810-E8FD-438F-A361-F1B9A43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371B8E-619B-4EA2-81DD-767F1DD0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F850-254A-491C-8336-4EEFB51698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95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EECC414-67C3-4EF4-ACDE-9F0813E3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43E988C-60FE-4BA3-832B-168E43D62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0B9DBB6-132E-4897-8ED7-87ABD1A34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0A7FC-65BA-4305-82B3-2B29CCB397CF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C5E325-4D8F-447D-853B-E59DCD8B9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17BF8A-9E01-4D3B-B232-A2716D641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F850-254A-491C-8336-4EEFB51698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9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üggöny, személy, számítógép látható&#10;&#10;Automatikusan generált leírás">
            <a:extLst>
              <a:ext uri="{FF2B5EF4-FFF2-40B4-BE49-F238E27FC236}">
                <a16:creationId xmlns:a16="http://schemas.microsoft.com/office/drawing/2014/main" id="{34B730C9-33F0-441C-8FAA-A159D2CC4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26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C1727B3-7BA2-42C7-A2B4-F6F16964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92040"/>
            <a:ext cx="8138155" cy="1965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hu-H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AZ ONLINE PLATFORMOK BŰNÜGYI KIHÍVÁSAI</a:t>
            </a:r>
            <a:br>
              <a:rPr lang="hu-H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hu-H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hu-H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hu-H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Dr. Mezei Kitti</a:t>
            </a:r>
            <a:br>
              <a:rPr lang="hu-H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hu-H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egyetemi adjunktus (BME GTK), tudományos munkatárs (TK JTI)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ím 1">
            <a:extLst>
              <a:ext uri="{FF2B5EF4-FFF2-40B4-BE49-F238E27FC236}">
                <a16:creationId xmlns:a16="http://schemas.microsoft.com/office/drawing/2014/main" id="{17D00005-63A9-D0FC-9701-49C8F6067721}"/>
              </a:ext>
            </a:extLst>
          </p:cNvPr>
          <p:cNvSpPr txBox="1">
            <a:spLocks/>
          </p:cNvSpPr>
          <p:nvPr/>
        </p:nvSpPr>
        <p:spPr>
          <a:xfrm>
            <a:off x="8138154" y="5151330"/>
            <a:ext cx="4053825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DSA-DMA – </a:t>
            </a:r>
          </a:p>
          <a:p>
            <a:pPr algn="ctr"/>
            <a:r>
              <a:rPr lang="hu-HU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Perspektívák és lehetőségek</a:t>
            </a:r>
          </a:p>
          <a:p>
            <a:pPr algn="ctr"/>
            <a:endParaRPr lang="hu-HU" sz="22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hu-HU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Visegrád, 2023. április 20-21.</a:t>
            </a:r>
            <a:r>
              <a:rPr lang="hu-HU" sz="2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4500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6" y="1120566"/>
            <a:ext cx="11166438" cy="52873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0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Az e-bizonyíték rendelet által bevezetett határozatok </a:t>
            </a:r>
            <a:r>
              <a:rPr lang="hu-HU" sz="10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kötelező </a:t>
            </a:r>
            <a:r>
              <a:rPr lang="hu-HU" sz="104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erejűek</a:t>
            </a:r>
            <a:r>
              <a:rPr lang="hu-HU" sz="10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10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lesznek a szolgáltatókra nézve, ami előrelépés, mert jelenleg gyakran a szolgáltatók jóindulatától függ, hogy átadják-e a bűnüldöző hatóságoknak a szükséges bizonyítékokat.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0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Az új határozatok mellett továbbra is nyitva állnak a „hagyományos” jogintézmények, így az igazságügyi együttműködés és a kölcsönös jogsegély.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0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DSA rendelkezései is erősítik azt, hogy online platformszolgáltatók </a:t>
            </a:r>
            <a:r>
              <a:rPr lang="hu-HU" sz="10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szorosabban együttműködjenek </a:t>
            </a:r>
            <a:r>
              <a:rPr lang="hu-HU" sz="10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bűnüldöző hatóságokkal és fellépjenek az illegális tartalmakkal szemben </a:t>
            </a:r>
            <a:r>
              <a:rPr lang="hu-HU" sz="104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(például elektronikus </a:t>
            </a:r>
            <a:r>
              <a:rPr lang="hu-HU" sz="10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adat ideiglenes és végleges hozzáférhetetlenné tétele esetén).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hu-HU" sz="9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6" y="1121079"/>
            <a:ext cx="11166438" cy="52873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Jelenleg rendkívül időigényes az elektronikus bizonyítékok megszerzése, illetve széttagolt a jogi szabályozás kerete (lásd Microsoft Corp. v. United </a:t>
            </a:r>
            <a:r>
              <a:rPr lang="hu-HU" sz="8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States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ügy , valamint Skype v. </a:t>
            </a:r>
            <a:r>
              <a:rPr lang="hu-HU" sz="8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Begium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8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Az e-bizonyítékokhoz való határokon átnyúló hozzáférésről szóló rendeletben foglalt legfontosabb újítás, hogy létrehozzák a közlésre kötelező európai határozatot 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(European </a:t>
            </a:r>
            <a:r>
              <a:rPr lang="hu-HU" sz="8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Production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Order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), 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amely lehetővé teszi, hogy valamely tagállam igazságügyi hatósága – az adatok helyétől függetlenül – közvetlenül igényeljen elektronikus bizonyítékot bármely, az unióban szolgáltatásokat kínáló és más tagállamban letelepedett vagy képviselettel rendelkező szolgáltatótól.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8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megkeresésre a szolgáltató köteles 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 napon 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belül, hitelesen megállapított veszélyhelyzet esetén pedig 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 órán belül válaszolni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különösen az emberi életet vagy testi épséget, illetve kritikus infrastruktúrákat érintő közvetlen veszély fennállása esetén.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Ehhez képest a jelenlegi európai nyomozási határozat esetében 120 nap, míg a kölcsönös jogsegélyeljárás esetén 10 hónap a válaszadási határidő.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81" y="644001"/>
            <a:ext cx="11166438" cy="52873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8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Az új határozatokat közvetlenül az EU területén működő szolgáltatóknak lehet címezni, aki a szolgáltatását az unióban nyújtja, vagyis a tagállam(ok)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ban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 rendeletben felsorolt szolgáltatás igénybevételét lehetővé tegye.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Fontos további követelmény a rendelet hatályát tekintve, hogy a szolgáltató lényeges kapcsolattal rendelkezzen a tagállam(ok)hoz, ami akkor tekinthető </a:t>
            </a:r>
            <a:r>
              <a:rPr lang="hu-HU" sz="8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fennáltnak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ha a van telephelye az unióban vagy annak hiányában egy vagy több tagállamban jelentős számú felhasználója van, vagy a tevékenysége egy vagy több tagállamra irányul. 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Az eljárás menete ugyanígy alakul és ez a szabályozás alkalmazandó, ha az elektronikus bizonyíték nem uniós országban található. Amennyiben a szolgáltató az európai felhasználókra vonatkozó adatokat az unión kívül, például az Egyesült Államokban tárolja, ugyanúgy köteles a határozat értelmében az európai hatóságnak átadni azokat.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jogi képviselők hiánytalan listáját nyilvánosan elérhetővé kell tenni 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annak érdekében, hogy a bűnüldöző hatóságok könnyen hozzáférjenek többek között (ám nem kizárólag) az Európai Igazságügyi Hálózaton keresztül. A jogi képviselőnek azon tagállamok egyikében kell tartózkodnia, ahol a szolgáltató letelepedett vagy szolgáltatásokat nyújt.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hu-HU" sz="8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9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05" y="1298361"/>
            <a:ext cx="11166438" cy="52873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Az e-bizonyíték rendelet meghatározza a szolgáltató fogalmát. A szolgáltató lehet természetes vagy jogi személy, aki vagy amely az alábbi szolgáltatáskategóriák közül egyet vagy többet nyújt: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az elektronikus hírközlési szolgáltatást,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az információs társadalommal összefüggő szolgáltatás, </a:t>
            </a:r>
            <a:r>
              <a:rPr lang="hu-H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amelynek legfontosabb eleme az a felhasználók számára az egymással való kommunikáció lehetőségét biztosítja vagy az adattárolást, illetve -feldolgozást – amely a felhasználók részére nyújtott szolgáltatások alapja, beleértve a közösségi oldalakat is (</a:t>
            </a:r>
            <a:r>
              <a:rPr lang="hu-H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Twitter</a:t>
            </a:r>
            <a:r>
              <a:rPr lang="hu-H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és Facebook) –,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valamint a </a:t>
            </a:r>
            <a:r>
              <a:rPr lang="hu-HU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domain</a:t>
            </a: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névvel és IP-címmel összefüggő szolgáltatás (például az IP-cím-szolgáltatók, </a:t>
            </a:r>
            <a:r>
              <a:rPr lang="hu-HU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domain</a:t>
            </a: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-nyilvántartások és -nyilvántartók, valamint a kapcsolódó titkosítási és proxyszolgáltatók).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sz="3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Az első két kategória magában foglalja például a következőket: Skype, WhatsApp, Amazon, </a:t>
            </a:r>
            <a:r>
              <a:rPr lang="hu-HU" sz="3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Dropbox</a:t>
            </a:r>
            <a:r>
              <a:rPr lang="hu-HU" sz="3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eBay és az e-mail-szolgáltatókat, míg utóbbi kettő az internet-infrastruktúrával foglalkozó szolgáltatókat fedi le, amelyek rendelkeznek az elkövetők azonosításához felhasználható adatokkal.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2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6" y="1121079"/>
            <a:ext cx="11166438" cy="52873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Elektronikus bizonyíték: </a:t>
            </a: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olyan előfizetői, forgalmi vagy tartalmi adatról van szó, amelyet elektronikus formában tárolnak a szolgáltatónál vagy a szolgáltató nevében, és fontos követelmény, hogy a határozatok kibocsátásakor a szolgáltatónál rendelkezni kell vele, vagyis nem vonatkozhat a jövőben megszerzendő adatokra.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8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szabályozás négy adatkategóriát határoz meg, amelyekre a határozatok kiterjedhetnek: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Előfizetői adat (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subscriber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data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 amely az előfizető vagy ügyfél azonosítását szolgálja. </a:t>
            </a:r>
            <a:r>
              <a:rPr lang="hu-HU" sz="6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Például ilyen a megadott név, születési idő, postacím, számlázási és fizetési adat, telefonszám vagy e-mail-cím, valamint a szolgáltatás típusa és tartama, az általa használt vagy részére biztosított interfészeket azonosító adatok, a szolgáltatás igénybevételének érvényesítésére vonatkozó adatok, </a:t>
            </a:r>
            <a:r>
              <a:rPr lang="hu-HU" sz="64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 ez alól kivételt képeznek a felhasználó által megadott vagy a kérésére létrehozott jelszavak vagy egyéb hitelesítési eszközök.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6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rendelet végleges szövegében meghatározzák a 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kizárólag a felhasználó azonosítása céljából kért adatok (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data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requested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for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the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sole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purpose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identifying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the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8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user</a:t>
            </a:r>
            <a:r>
              <a:rPr lang="hu-HU" sz="8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körét</a:t>
            </a:r>
            <a:r>
              <a:rPr lang="hu-HU" sz="7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hu-HU" sz="7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amelyek például az IP-címek és szükség esetén a vonatkozó forrásportok és az időbélyegző (dátum/idő), vagy ezen azonosítók és kapcsolódó információk technikai megfelelői, amennyiben a bűnüldöző hatóságok azt kizárólag a felhasználó azonosítása céljából kérik egy konkrét bűnügyi nyomozás során.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6" y="1400998"/>
            <a:ext cx="11166438" cy="528738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9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Forgalmi adat (</a:t>
            </a:r>
            <a:r>
              <a:rPr lang="hu-HU" sz="9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traffic</a:t>
            </a:r>
            <a:r>
              <a:rPr lang="hu-HU" sz="9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9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data</a:t>
            </a:r>
            <a:r>
              <a:rPr lang="hu-HU" sz="9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az olyan adatok csoportja, </a:t>
            </a:r>
            <a:r>
              <a:rPr lang="hu-HU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amelyek a szolgáltatással kapcsolatba hozhatók: 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9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az üzenet forrására vagy célállomására, az eszköz helymeghatározására, dátumra, időre, időtartamra, méretre, adatútra, formátumra, a protokoll használatára és a tömörítés típusára vonatkozó adat, beleértve az elektronikus hírközlési </a:t>
            </a:r>
            <a:r>
              <a:rPr lang="hu-HU" sz="92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metaadatokat</a:t>
            </a:r>
            <a:r>
              <a:rPr lang="hu-HU" sz="9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és a szolgáltatáshoz való felhasználói hozzáférés megkezdésére és befejezésére vonatkozó adatokat, mint például a használat dátuma és időpontja, a szolgáltatásba való be- és kijelentkezés, kivéve az előfizetői adatokat.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9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9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Tartalmi adat (</a:t>
            </a:r>
            <a:r>
              <a:rPr lang="hu-HU" sz="9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content</a:t>
            </a:r>
            <a:r>
              <a:rPr lang="hu-HU" sz="9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hu-HU" sz="9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data</a:t>
            </a:r>
            <a:r>
              <a:rPr lang="hu-HU" sz="9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</a:t>
            </a:r>
            <a:r>
              <a:rPr lang="hu-HU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bármely digitális formában tárolt adat, például szöveg, hang-, kép- és videófelvétel stb.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8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6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6" y="1597818"/>
            <a:ext cx="11166438" cy="5287384"/>
          </a:xfrm>
        </p:spPr>
        <p:txBody>
          <a:bodyPr>
            <a:normAutofit/>
          </a:bodyPr>
          <a:lstStyle/>
          <a:p>
            <a:pPr algn="just"/>
            <a:r>
              <a:rPr lang="hu-H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Mind az </a:t>
            </a:r>
            <a:r>
              <a:rPr lang="hu-HU" sz="3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előfizetői, </a:t>
            </a:r>
            <a:r>
              <a:rPr lang="hu-H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mind a </a:t>
            </a:r>
            <a:r>
              <a:rPr lang="hu-HU" sz="3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felhasználó azonosítását célzó adat </a:t>
            </a:r>
            <a:r>
              <a:rPr lang="hu-H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esetében az egyik uniós országból az ügyész vagy bíró közvetlenül, míg a nyomozó hatóság csak bírói vagy ügyészi engedéllyel kérheti </a:t>
            </a:r>
            <a:r>
              <a:rPr lang="hu-H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másik országban található szolgáltatót vagy annak jogi képviselőjét, hogy biztosítsa az igényelt elektronikus bizonyítékot. </a:t>
            </a:r>
          </a:p>
          <a:p>
            <a:pPr marL="0" indent="0" algn="just">
              <a:buNone/>
            </a:pPr>
            <a:endParaRPr lang="hu-H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hu-H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Bármilyen bűncselekmény vonatkozásában sor kerülhet és legalább 4 hónapig terjedő szabadságvesztés büntetés vagy szabadságelvonással járó intézkedés végrehajtása céljából.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8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3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6" y="1400998"/>
            <a:ext cx="11166438" cy="52873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hu-HU" sz="1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</a:t>
            </a:r>
            <a:r>
              <a:rPr lang="hu-HU" sz="11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forgalmi </a:t>
            </a:r>
            <a:r>
              <a:rPr lang="hu-HU" sz="1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és </a:t>
            </a:r>
            <a:r>
              <a:rPr lang="hu-HU" sz="11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tartalmi adatok </a:t>
            </a:r>
            <a:r>
              <a:rPr lang="hu-HU" sz="1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már részletesebb képet nyújthatnak az adott személy tevékenységéről, ezért ezeket nagyobb védelem illeti. </a:t>
            </a:r>
          </a:p>
          <a:p>
            <a:pPr algn="just"/>
            <a:r>
              <a:rPr lang="hu-HU" sz="1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Erre tekintettel </a:t>
            </a:r>
            <a:r>
              <a:rPr lang="hu-HU" sz="1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az utóbbi két adatkategória esetében az egyik uniós országból kizárólag a bíróság közvetlenül, míg az ügyészség és a nyomozó hatóság csak bírói engedéllyel </a:t>
            </a:r>
            <a:r>
              <a:rPr lang="hu-HU" sz="1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aki ellenőrzi a határozat megfelelőségét az ezzel kapcsolatos törvényességi, szükségességi és arányossági követelménynek – kérheti a szolgáltatót vagy annak jogi képviselőjét az elektronikus bizonyíték biztosítására. </a:t>
            </a:r>
          </a:p>
          <a:p>
            <a:pPr marL="0" indent="0" algn="just">
              <a:buNone/>
            </a:pPr>
            <a:endParaRPr lang="hu-HU" sz="1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hu-HU" sz="1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Kizárólag olyan bűncselekményekkel összefüggésben kérhetők, amelyek </a:t>
            </a:r>
            <a:r>
              <a:rPr lang="hu-HU" sz="1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kibocsátó országban legalább három évig terjedő szabadságvesztéssel büntetendők, vagy a </a:t>
            </a:r>
            <a:r>
              <a:rPr lang="hu-HU" sz="11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kiberbűnözéssel</a:t>
            </a:r>
            <a:r>
              <a:rPr lang="hu-HU" sz="1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gyermekpornográfiával, készpénzhelyettesítő fizetőeszközök hamisításával vagy terrorizmussal kapcsolatos bűncselekmények esetén.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8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1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3080DF-ADBB-4FF8-9E94-8445484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4" y="272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E-bizonyíték rendelet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587F8D-82B6-4FC8-A2C5-18333006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6" y="1570616"/>
            <a:ext cx="11166438" cy="5287384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hu-H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közlésre kötelező európai határozatot és a megőrzésre kötelező európai határozatot a meghatározott címzett részére az ezekre vonatkozó </a:t>
            </a: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tanúsítvány révén kell megküldeni. </a:t>
            </a:r>
          </a:p>
          <a:p>
            <a:pPr algn="just">
              <a:spcAft>
                <a:spcPts val="800"/>
              </a:spcAft>
            </a:pP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rendelet kötelező határidőket vezet be, a kért adatokat a közlésre kötelező határozat átvételétől számított 10 napon belül meg kell küldeni a hatóságoknak. </a:t>
            </a:r>
          </a:p>
          <a:p>
            <a:pPr algn="just">
              <a:spcAft>
                <a:spcPts val="800"/>
              </a:spcAft>
            </a:pPr>
            <a:r>
              <a:rPr lang="hu-H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szolgáltatókat </a:t>
            </a:r>
            <a:r>
              <a:rPr lang="hu-H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szankciókkal </a:t>
            </a:r>
            <a:r>
              <a:rPr lang="hu-H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sújthatják, ha nem tesznek eleget a kötelezettségüknek. A rendelet a szankciókra vonatkozóan nem határoz meg konkrétumot: az előírások nem teljesítése esetén a szolgáltatókkal szembeni intézkedések részletes kidolgozását a tagállamokra bízza.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76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1195</Words>
  <Application>Microsoft Office PowerPoint</Application>
  <PresentationFormat>Szélesvásznú</PresentationFormat>
  <Paragraphs>60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Office-téma</vt:lpstr>
      <vt:lpstr>AZ ONLINE PLATFORMOK BŰNÜGYI KIHÍVÁSAI  Dr. Mezei Kitti egyetemi adjunktus (BME GTK), tudományos munkatárs (TK JTI)</vt:lpstr>
      <vt:lpstr>E-bizonyíték rendelet </vt:lpstr>
      <vt:lpstr>E-bizonyíték rendelet </vt:lpstr>
      <vt:lpstr>E-bizonyíték rendelet </vt:lpstr>
      <vt:lpstr>E-bizonyíték rendelet </vt:lpstr>
      <vt:lpstr>E-bizonyíték rendelet </vt:lpstr>
      <vt:lpstr>E-bizonyíték rendelet </vt:lpstr>
      <vt:lpstr>E-bizonyíték rendelet </vt:lpstr>
      <vt:lpstr>E-bizonyíték rendelet </vt:lpstr>
      <vt:lpstr>E-bizonyíték rendelet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fintech</dc:title>
  <dc:creator>mkitti1024@gmail.com</dc:creator>
  <cp:lastModifiedBy>IJIG</cp:lastModifiedBy>
  <cp:revision>203</cp:revision>
  <dcterms:created xsi:type="dcterms:W3CDTF">2020-05-04T09:00:07Z</dcterms:created>
  <dcterms:modified xsi:type="dcterms:W3CDTF">2023-04-24T05:41:08Z</dcterms:modified>
</cp:coreProperties>
</file>